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672" r:id="rId4"/>
    <p:sldMasterId id="2147483684" r:id="rId5"/>
    <p:sldMasterId id="2147483689" r:id="rId6"/>
    <p:sldMasterId id="2147483694" r:id="rId7"/>
    <p:sldMasterId id="2147483699" r:id="rId8"/>
  </p:sldMasterIdLst>
  <p:sldIdLst>
    <p:sldId id="257" r:id="rId9"/>
    <p:sldId id="258" r:id="rId10"/>
    <p:sldId id="270" r:id="rId11"/>
    <p:sldId id="271" r:id="rId12"/>
    <p:sldId id="263" r:id="rId13"/>
    <p:sldId id="264" r:id="rId14"/>
    <p:sldId id="259" r:id="rId15"/>
    <p:sldId id="260" r:id="rId16"/>
    <p:sldId id="274" r:id="rId17"/>
    <p:sldId id="269" r:id="rId18"/>
    <p:sldId id="266" r:id="rId19"/>
    <p:sldId id="267" r:id="rId20"/>
    <p:sldId id="273" r:id="rId21"/>
    <p:sldId id="268" r:id="rId22"/>
    <p:sldId id="272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1600" y="1994807"/>
            <a:ext cx="7963330" cy="1650547"/>
          </a:xfrm>
        </p:spPr>
        <p:txBody>
          <a:bodyPr anchor="b"/>
          <a:lstStyle>
            <a:lvl1pPr algn="ctr">
              <a:defRPr sz="6000">
                <a:latin typeface="Ubuntu Medium" panose="020B0604030602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70000" y="3752636"/>
            <a:ext cx="5689600" cy="1477055"/>
          </a:xfrm>
        </p:spPr>
        <p:txBody>
          <a:bodyPr/>
          <a:lstStyle>
            <a:lvl1pPr marL="0" indent="0" algn="ctr">
              <a:buNone/>
              <a:defRPr sz="2400">
                <a:latin typeface="Ubuntu" panose="020B05040306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09110" y="27770"/>
            <a:ext cx="7657240" cy="1658256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4445430" y="59038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508650" y="1171072"/>
            <a:ext cx="3315399" cy="475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2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1600" y="1994807"/>
            <a:ext cx="7963330" cy="1650547"/>
          </a:xfrm>
        </p:spPr>
        <p:txBody>
          <a:bodyPr anchor="b"/>
          <a:lstStyle>
            <a:lvl1pPr algn="ctr">
              <a:defRPr sz="6000">
                <a:latin typeface="Ubuntu Medium" panose="020B0604030602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70000" y="3752636"/>
            <a:ext cx="5689600" cy="1477055"/>
          </a:xfrm>
        </p:spPr>
        <p:txBody>
          <a:bodyPr/>
          <a:lstStyle>
            <a:lvl1pPr marL="0" indent="0" algn="ctr">
              <a:buNone/>
              <a:defRPr sz="2400">
                <a:latin typeface="Ubuntu" panose="020B05040306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09110" y="27770"/>
            <a:ext cx="7657240" cy="1658256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4445430" y="59038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508650" y="1171072"/>
            <a:ext cx="3315399" cy="475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06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 Medium" panose="020B0604030602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2875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</p:spTree>
    <p:extLst>
      <p:ext uri="{BB962C8B-B14F-4D97-AF65-F5344CB8AC3E}">
        <p14:creationId xmlns:p14="http://schemas.microsoft.com/office/powerpoint/2010/main" val="1640036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0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</p:spTree>
    <p:extLst>
      <p:ext uri="{BB962C8B-B14F-4D97-AF65-F5344CB8AC3E}">
        <p14:creationId xmlns:p14="http://schemas.microsoft.com/office/powerpoint/2010/main" val="129068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1600" y="1994807"/>
            <a:ext cx="7963330" cy="1650547"/>
          </a:xfrm>
        </p:spPr>
        <p:txBody>
          <a:bodyPr anchor="b"/>
          <a:lstStyle>
            <a:lvl1pPr algn="ctr">
              <a:defRPr sz="6000">
                <a:latin typeface="Ubuntu Medium" panose="020B0604030602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70000" y="3752636"/>
            <a:ext cx="5689600" cy="1477055"/>
          </a:xfrm>
        </p:spPr>
        <p:txBody>
          <a:bodyPr/>
          <a:lstStyle>
            <a:lvl1pPr marL="0" indent="0" algn="ctr">
              <a:buNone/>
              <a:defRPr sz="2400">
                <a:latin typeface="Ubuntu" panose="020B05040306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09110" y="27770"/>
            <a:ext cx="7657240" cy="1658256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4445430" y="59038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508650" y="1171072"/>
            <a:ext cx="3315399" cy="475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2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 Medium" panose="020B0604030602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2875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</p:spTree>
    <p:extLst>
      <p:ext uri="{BB962C8B-B14F-4D97-AF65-F5344CB8AC3E}">
        <p14:creationId xmlns:p14="http://schemas.microsoft.com/office/powerpoint/2010/main" val="3929874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0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</p:spTree>
    <p:extLst>
      <p:ext uri="{BB962C8B-B14F-4D97-AF65-F5344CB8AC3E}">
        <p14:creationId xmlns:p14="http://schemas.microsoft.com/office/powerpoint/2010/main" val="267147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3BF0-3B9D-46F0-9258-444B40CDFB9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99E-B9F7-4047-9314-2654E17A2C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20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1600" y="1994807"/>
            <a:ext cx="7963330" cy="1650547"/>
          </a:xfrm>
        </p:spPr>
        <p:txBody>
          <a:bodyPr anchor="b"/>
          <a:lstStyle>
            <a:lvl1pPr algn="ctr">
              <a:defRPr sz="6000">
                <a:latin typeface="Ubuntu Medium" panose="020B0604030602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70000" y="3752636"/>
            <a:ext cx="5689600" cy="1477055"/>
          </a:xfrm>
        </p:spPr>
        <p:txBody>
          <a:bodyPr/>
          <a:lstStyle>
            <a:lvl1pPr marL="0" indent="0" algn="ctr">
              <a:buNone/>
              <a:defRPr sz="2400">
                <a:latin typeface="Ubuntu" panose="020B05040306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09110" y="27770"/>
            <a:ext cx="7657240" cy="1658256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4445430" y="59038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508650" y="1171072"/>
            <a:ext cx="3315399" cy="475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0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 Medium" panose="020B0604030602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2875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</p:spTree>
    <p:extLst>
      <p:ext uri="{BB962C8B-B14F-4D97-AF65-F5344CB8AC3E}">
        <p14:creationId xmlns:p14="http://schemas.microsoft.com/office/powerpoint/2010/main" val="27956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0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</p:spTree>
    <p:extLst>
      <p:ext uri="{BB962C8B-B14F-4D97-AF65-F5344CB8AC3E}">
        <p14:creationId xmlns:p14="http://schemas.microsoft.com/office/powerpoint/2010/main" val="214751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 Medium" panose="020B0604030602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2875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</p:spTree>
    <p:extLst>
      <p:ext uri="{BB962C8B-B14F-4D97-AF65-F5344CB8AC3E}">
        <p14:creationId xmlns:p14="http://schemas.microsoft.com/office/powerpoint/2010/main" val="2960854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3BF0-3B9D-46F0-9258-444B40CDFB9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99E-B9F7-4047-9314-2654E17A2C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22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1600" y="1994807"/>
            <a:ext cx="7963330" cy="1650547"/>
          </a:xfrm>
        </p:spPr>
        <p:txBody>
          <a:bodyPr anchor="b"/>
          <a:lstStyle>
            <a:lvl1pPr algn="ctr">
              <a:defRPr sz="6000">
                <a:latin typeface="Ubuntu Medium" panose="020B0604030602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70000" y="3752636"/>
            <a:ext cx="5689600" cy="1477055"/>
          </a:xfrm>
        </p:spPr>
        <p:txBody>
          <a:bodyPr/>
          <a:lstStyle>
            <a:lvl1pPr marL="0" indent="0" algn="ctr">
              <a:buNone/>
              <a:defRPr sz="2400">
                <a:latin typeface="Ubuntu" panose="020B05040306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09110" y="27770"/>
            <a:ext cx="7657240" cy="1658256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4445430" y="59038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508650" y="1171072"/>
            <a:ext cx="3315399" cy="475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8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 Medium" panose="020B0604030602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2875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</p:spTree>
    <p:extLst>
      <p:ext uri="{BB962C8B-B14F-4D97-AF65-F5344CB8AC3E}">
        <p14:creationId xmlns:p14="http://schemas.microsoft.com/office/powerpoint/2010/main" val="273093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0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</p:spTree>
    <p:extLst>
      <p:ext uri="{BB962C8B-B14F-4D97-AF65-F5344CB8AC3E}">
        <p14:creationId xmlns:p14="http://schemas.microsoft.com/office/powerpoint/2010/main" val="3151051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3BF0-3B9D-46F0-9258-444B40CDFB9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99E-B9F7-4047-9314-2654E17A2C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87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3BF0-3B9D-46F0-9258-444B40CDFB9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99E-B9F7-4047-9314-2654E17A2C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13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3BF0-3B9D-46F0-9258-444B40CDFB9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99E-B9F7-4047-9314-2654E17A2C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25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3BF0-3B9D-46F0-9258-444B40CDFB9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99E-B9F7-4047-9314-2654E17A2C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36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3BF0-3B9D-46F0-9258-444B40CDFB9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99E-B9F7-4047-9314-2654E17A2C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7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3BF0-3B9D-46F0-9258-444B40CDFB9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99E-B9F7-4047-9314-2654E17A2C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9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0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</p:spTree>
    <p:extLst>
      <p:ext uri="{BB962C8B-B14F-4D97-AF65-F5344CB8AC3E}">
        <p14:creationId xmlns:p14="http://schemas.microsoft.com/office/powerpoint/2010/main" val="264404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3BF0-3B9D-46F0-9258-444B40CDFB9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99E-B9F7-4047-9314-2654E17A2C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15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3BF0-3B9D-46F0-9258-444B40CDFB9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99E-B9F7-4047-9314-2654E17A2C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87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3BF0-3B9D-46F0-9258-444B40CDFB9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99E-B9F7-4047-9314-2654E17A2C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0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3BF0-3B9D-46F0-9258-444B40CDFB9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99E-B9F7-4047-9314-2654E17A2C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13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3BF0-3B9D-46F0-9258-444B40CDFB9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99E-B9F7-4047-9314-2654E17A2C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33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3BF0-3B9D-46F0-9258-444B40CDFB9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E99E-B9F7-4047-9314-2654E17A2C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2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1600" y="1994807"/>
            <a:ext cx="7963330" cy="1650547"/>
          </a:xfrm>
        </p:spPr>
        <p:txBody>
          <a:bodyPr anchor="b"/>
          <a:lstStyle>
            <a:lvl1pPr algn="ctr">
              <a:defRPr sz="6000">
                <a:latin typeface="Ubuntu Medium" panose="020B0604030602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70000" y="3752636"/>
            <a:ext cx="5689600" cy="1477055"/>
          </a:xfrm>
        </p:spPr>
        <p:txBody>
          <a:bodyPr/>
          <a:lstStyle>
            <a:lvl1pPr marL="0" indent="0" algn="ctr">
              <a:buNone/>
              <a:defRPr sz="2400">
                <a:latin typeface="Ubuntu" panose="020B05040306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09110" y="27770"/>
            <a:ext cx="7657240" cy="1658256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4445430" y="59038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508650" y="1171072"/>
            <a:ext cx="3315399" cy="475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98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 Medium" panose="020B0604030602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2875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</p:spTree>
    <p:extLst>
      <p:ext uri="{BB962C8B-B14F-4D97-AF65-F5344CB8AC3E}">
        <p14:creationId xmlns:p14="http://schemas.microsoft.com/office/powerpoint/2010/main" val="293246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0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</p:spTree>
    <p:extLst>
      <p:ext uri="{BB962C8B-B14F-4D97-AF65-F5344CB8AC3E}">
        <p14:creationId xmlns:p14="http://schemas.microsoft.com/office/powerpoint/2010/main" val="18878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1600" y="1994807"/>
            <a:ext cx="7963330" cy="1650547"/>
          </a:xfrm>
        </p:spPr>
        <p:txBody>
          <a:bodyPr anchor="b"/>
          <a:lstStyle>
            <a:lvl1pPr algn="ctr">
              <a:defRPr sz="6000">
                <a:latin typeface="Ubuntu Medium" panose="020B0604030602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70000" y="3752636"/>
            <a:ext cx="5689600" cy="1477055"/>
          </a:xfrm>
        </p:spPr>
        <p:txBody>
          <a:bodyPr/>
          <a:lstStyle>
            <a:lvl1pPr marL="0" indent="0" algn="ctr">
              <a:buNone/>
              <a:defRPr sz="2400">
                <a:latin typeface="Ubuntu" panose="020B05040306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09110" y="27770"/>
            <a:ext cx="7657240" cy="1658256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4445430" y="59038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508650" y="1171072"/>
            <a:ext cx="3315399" cy="475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4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 Medium" panose="020B0604030602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2875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</p:spTree>
    <p:extLst>
      <p:ext uri="{BB962C8B-B14F-4D97-AF65-F5344CB8AC3E}">
        <p14:creationId xmlns:p14="http://schemas.microsoft.com/office/powerpoint/2010/main" val="443001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0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</p:spTree>
    <p:extLst>
      <p:ext uri="{BB962C8B-B14F-4D97-AF65-F5344CB8AC3E}">
        <p14:creationId xmlns:p14="http://schemas.microsoft.com/office/powerpoint/2010/main" val="247262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5355F-0C5E-4EC6-88E8-59041C9B5A3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63D8A-650E-4926-A995-B2B0EAFF041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1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5355F-0C5E-4EC6-88E8-59041C9B5A3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63D8A-650E-4926-A995-B2B0EAFF041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5355F-0C5E-4EC6-88E8-59041C9B5A3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63D8A-650E-4926-A995-B2B0EAFF041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5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5355F-0C5E-4EC6-88E8-59041C9B5A3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63D8A-650E-4926-A995-B2B0EAFF041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5355F-0C5E-4EC6-88E8-59041C9B5A3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63D8A-650E-4926-A995-B2B0EAFF041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5355F-0C5E-4EC6-88E8-59041C9B5A3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63D8A-650E-4926-A995-B2B0EAFF041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6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5355F-0C5E-4EC6-88E8-59041C9B5A3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63D8A-650E-4926-A995-B2B0EAFF041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4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3BF0-3B9D-46F0-9258-444B40CDFB9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02.10.2020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CE99E-B9F7-4047-9314-2654E17A2C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4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5760" y="1958231"/>
            <a:ext cx="8449056" cy="1650547"/>
          </a:xfrm>
        </p:spPr>
        <p:txBody>
          <a:bodyPr>
            <a:normAutofit fontScale="90000"/>
          </a:bodyPr>
          <a:lstStyle/>
          <a:p>
            <a:r>
              <a:rPr lang="pl-PL" dirty="0"/>
              <a:t>	</a:t>
            </a:r>
            <a:br>
              <a:rPr lang="pl-PL" dirty="0"/>
            </a:br>
            <a:r>
              <a:rPr lang="pl-PL" sz="3600" dirty="0"/>
              <a:t>Szkolenie online MS </a:t>
            </a:r>
            <a:r>
              <a:rPr lang="pl-PL" sz="3600" dirty="0" err="1"/>
              <a:t>Teams</a:t>
            </a:r>
            <a:r>
              <a:rPr lang="pl-PL" sz="3600" dirty="0"/>
              <a:t> - Inicjowanie sieci - Egzamin maturalny z języka polskiego 2023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87105" y="3880652"/>
            <a:ext cx="5689600" cy="1477055"/>
          </a:xfrm>
        </p:spPr>
        <p:txBody>
          <a:bodyPr/>
          <a:lstStyle/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5534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440266" y="372533"/>
            <a:ext cx="11269133" cy="283633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60"/>
              </a:lnSpc>
              <a:spcAft>
                <a:spcPts val="1000"/>
              </a:spcAft>
            </a:pPr>
            <a:r>
              <a:rPr lang="pl-PL" sz="2000" i="1" dirty="0" smtClean="0">
                <a:solidFill>
                  <a:srgbClr val="606F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Zadania będą wymagały od maturzysty przeczytania ze zrozumieniem pojedynczych tekstów, </a:t>
            </a:r>
            <a:r>
              <a:rPr lang="pl-PL" sz="2000" i="1" u="sng" dirty="0" smtClean="0">
                <a:solidFill>
                  <a:srgbClr val="606F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 też znalezienia podobieństw i różnic, napisania notatki syntetyzującej. Chodzi o to, żeby nauczyć młodych ludzi, aby potrafili w sposób krytyczny podejść do tekstu i zderzać ze sobą różne teksty na podobne tematy.</a:t>
            </a:r>
            <a:endParaRPr lang="pl-PL" sz="2000" u="sng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60"/>
              </a:lnSpc>
              <a:spcAft>
                <a:spcPts val="1000"/>
              </a:spcAft>
            </a:pPr>
            <a:r>
              <a:rPr lang="pl-PL" sz="2000" b="1" i="1" dirty="0" smtClean="0">
                <a:solidFill>
                  <a:srgbClr val="606F9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000" b="1" i="1" dirty="0" smtClean="0">
                <a:solidFill>
                  <a:srgbClr val="606F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Smolik)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wój poziomy 3"/>
          <p:cNvSpPr/>
          <p:nvPr/>
        </p:nvSpPr>
        <p:spPr>
          <a:xfrm>
            <a:off x="296333" y="3412066"/>
            <a:ext cx="11252200" cy="2827867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. </a:t>
            </a:r>
            <a:r>
              <a:rPr lang="pl-PL" sz="2400" dirty="0" smtClean="0">
                <a:solidFill>
                  <a:srgbClr val="C00000"/>
                </a:solidFill>
              </a:rPr>
              <a:t>CKE odejdzie też od narzucania uczniom formy pracy, a zatem zdający będzie mógł napisać np. esej, bardziej przypominający studencką formę pracy. J</a:t>
            </a:r>
            <a:r>
              <a:rPr lang="pl-PL" dirty="0" smtClean="0">
                <a:solidFill>
                  <a:srgbClr val="C00000"/>
                </a:solidFill>
              </a:rPr>
              <a:t>ak zapowiada Marcin Smolik, z jednej strony zdający otrzymają więc więcej wolności, ale z drugiej koniec z wodolejstwem. – Praca będzie musiała zostać osadzona w kontekście – filozoficznym, historycznym, mitologicznym, biblijnym – mówi. 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0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amka 1"/>
          <p:cNvSpPr/>
          <p:nvPr/>
        </p:nvSpPr>
        <p:spPr>
          <a:xfrm>
            <a:off x="1377109" y="1905917"/>
            <a:ext cx="9584674" cy="320590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37271" y="2828836"/>
            <a:ext cx="818553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prstClr val="black"/>
                </a:solidFill>
              </a:rPr>
              <a:t>Wskazówki metodyczne</a:t>
            </a:r>
          </a:p>
          <a:p>
            <a:r>
              <a:rPr lang="pl-PL" dirty="0">
                <a:solidFill>
                  <a:prstClr val="black"/>
                </a:solidFill>
              </a:rPr>
              <a:t>dr Wioletta Kozak, dr Renata Bryzek</a:t>
            </a:r>
          </a:p>
          <a:p>
            <a:endParaRPr lang="pl-PL" dirty="0">
              <a:solidFill>
                <a:prstClr val="black"/>
              </a:solidFill>
            </a:endParaRPr>
          </a:p>
          <a:p>
            <a:r>
              <a:rPr lang="pl-PL" sz="2400" dirty="0">
                <a:solidFill>
                  <a:srgbClr val="C00000"/>
                </a:solidFill>
              </a:rPr>
              <a:t>Między rozprawką a esejem… Szkic krytyczny na lekcjach języka polskiego w szkole ponadpodstawowej</a:t>
            </a:r>
          </a:p>
        </p:txBody>
      </p:sp>
      <p:sp>
        <p:nvSpPr>
          <p:cNvPr id="4" name="Wstęga w górę 3"/>
          <p:cNvSpPr/>
          <p:nvPr/>
        </p:nvSpPr>
        <p:spPr>
          <a:xfrm>
            <a:off x="264405" y="198303"/>
            <a:ext cx="6544019" cy="1266939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prstClr val="white"/>
                </a:solidFill>
              </a:rPr>
              <a:t>Tytuł – wiele mówiący!</a:t>
            </a:r>
          </a:p>
        </p:txBody>
      </p:sp>
    </p:spTree>
    <p:extLst>
      <p:ext uri="{BB962C8B-B14F-4D97-AF65-F5344CB8AC3E}">
        <p14:creationId xmlns:p14="http://schemas.microsoft.com/office/powerpoint/2010/main" val="36442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17790" y="1410158"/>
            <a:ext cx="5618603" cy="48914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dirty="0">
                <a:solidFill>
                  <a:srgbClr val="C00000"/>
                </a:solidFill>
              </a:rPr>
              <a:t>Zgodnie z definicją słownikową </a:t>
            </a:r>
            <a:r>
              <a:rPr lang="pl-PL" sz="2800" u="sng" dirty="0">
                <a:solidFill>
                  <a:srgbClr val="C00000"/>
                </a:solidFill>
              </a:rPr>
              <a:t>szkic krytyczny </a:t>
            </a:r>
            <a:r>
              <a:rPr lang="pl-PL" sz="2800" dirty="0">
                <a:solidFill>
                  <a:srgbClr val="C00000"/>
                </a:solidFill>
              </a:rPr>
              <a:t>stanowi odmianę eseju, oba pojęcia były stosowane wymiennie, co współcześnie jest negowane. Jednak „nie każdy szkic jest aż esejem literackim, każdy zaś esej charakteryzuje się &lt;szkicowym&gt; zarysowaniem podejmowanego problemu”. </a:t>
            </a:r>
          </a:p>
        </p:txBody>
      </p:sp>
      <p:sp>
        <p:nvSpPr>
          <p:cNvPr id="3" name="Zwój poziomy 2"/>
          <p:cNvSpPr/>
          <p:nvPr/>
        </p:nvSpPr>
        <p:spPr>
          <a:xfrm>
            <a:off x="154236" y="0"/>
            <a:ext cx="4494882" cy="1033272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rgbClr val="002060"/>
                </a:solidFill>
              </a:rPr>
              <a:t>szkic - esej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6687239" y="846565"/>
            <a:ext cx="5023691" cy="48143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>
                <a:solidFill>
                  <a:srgbClr val="002060"/>
                </a:solidFill>
              </a:rPr>
              <a:t>Za istotny wyróżnik tekstu krytycznego Krzysztof Dybciak uznaje to, że podkreśla 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on dynamiczną i  „wspólnotową” istotę literatury, akcentuje 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w szczególności dialogowe relacje </a:t>
            </a:r>
            <a:r>
              <a:rPr lang="pl-PL" sz="2400" dirty="0" err="1">
                <a:solidFill>
                  <a:srgbClr val="002060"/>
                </a:solidFill>
              </a:rPr>
              <a:t>międzytekstowe</a:t>
            </a:r>
            <a:r>
              <a:rPr lang="pl-PL" sz="2400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pl-PL" sz="2400" dirty="0">
              <a:solidFill>
                <a:srgbClr val="002060"/>
              </a:solidFill>
            </a:endParaRPr>
          </a:p>
          <a:p>
            <a:pPr algn="ctr"/>
            <a:r>
              <a:rPr lang="pl-PL" sz="2400" dirty="0">
                <a:solidFill>
                  <a:srgbClr val="002060"/>
                </a:solidFill>
              </a:rPr>
              <a:t>Zob. zalecenie kontekstowości</a:t>
            </a:r>
          </a:p>
        </p:txBody>
      </p:sp>
    </p:spTree>
    <p:extLst>
      <p:ext uri="{BB962C8B-B14F-4D97-AF65-F5344CB8AC3E}">
        <p14:creationId xmlns:p14="http://schemas.microsoft.com/office/powerpoint/2010/main" val="8102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 poziomy 1"/>
          <p:cNvSpPr/>
          <p:nvPr/>
        </p:nvSpPr>
        <p:spPr>
          <a:xfrm>
            <a:off x="431799" y="609600"/>
            <a:ext cx="11235267" cy="62484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solidFill>
                  <a:srgbClr val="002060"/>
                </a:solidFill>
              </a:rPr>
              <a:t>Szkic krytyczny to tekst: </a:t>
            </a:r>
          </a:p>
          <a:p>
            <a:pPr algn="ctr"/>
            <a:r>
              <a:rPr lang="pl-PL" sz="2800" dirty="0" smtClean="0">
                <a:solidFill>
                  <a:srgbClr val="002060"/>
                </a:solidFill>
              </a:rPr>
              <a:t/>
            </a:r>
            <a:br>
              <a:rPr lang="pl-PL" sz="2800" dirty="0" smtClean="0">
                <a:solidFill>
                  <a:srgbClr val="002060"/>
                </a:solidFill>
              </a:rPr>
            </a:br>
            <a:r>
              <a:rPr lang="pl-PL" sz="2800" dirty="0" smtClean="0">
                <a:solidFill>
                  <a:srgbClr val="002060"/>
                </a:solidFill>
              </a:rPr>
              <a:t>•rozwijający interpretację jakiegoś zjawiska lub zawierający rozważania na temat określonego problemu; </a:t>
            </a:r>
          </a:p>
          <a:p>
            <a:pPr algn="ctr"/>
            <a:r>
              <a:rPr lang="pl-PL" sz="2800" dirty="0" smtClean="0">
                <a:solidFill>
                  <a:srgbClr val="002060"/>
                </a:solidFill>
              </a:rPr>
              <a:t>•eksponujący podmiotowy punkt widzenia; </a:t>
            </a:r>
            <a:br>
              <a:rPr lang="pl-PL" sz="2800" dirty="0" smtClean="0">
                <a:solidFill>
                  <a:srgbClr val="002060"/>
                </a:solidFill>
              </a:rPr>
            </a:br>
            <a:r>
              <a:rPr lang="pl-PL" sz="2800" dirty="0" smtClean="0">
                <a:solidFill>
                  <a:srgbClr val="002060"/>
                </a:solidFill>
              </a:rPr>
              <a:t>•o </a:t>
            </a:r>
            <a:r>
              <a:rPr lang="pl-PL" sz="2800" dirty="0" err="1" smtClean="0">
                <a:solidFill>
                  <a:srgbClr val="002060"/>
                </a:solidFill>
              </a:rPr>
              <a:t>logiczno</a:t>
            </a:r>
            <a:r>
              <a:rPr lang="pl-PL" sz="2800" dirty="0" smtClean="0">
                <a:solidFill>
                  <a:srgbClr val="002060"/>
                </a:solidFill>
              </a:rPr>
              <a:t> -dyskursywnej lub </a:t>
            </a:r>
            <a:r>
              <a:rPr lang="pl-PL" sz="2800" dirty="0" err="1" smtClean="0">
                <a:solidFill>
                  <a:srgbClr val="002060"/>
                </a:solidFill>
              </a:rPr>
              <a:t>logiczno</a:t>
            </a:r>
            <a:r>
              <a:rPr lang="pl-PL" sz="2800" dirty="0" smtClean="0">
                <a:solidFill>
                  <a:srgbClr val="002060"/>
                </a:solidFill>
              </a:rPr>
              <a:t> -asocjacyjnej kompozycji wypowiedzi; </a:t>
            </a:r>
          </a:p>
          <a:p>
            <a:pPr algn="ctr"/>
            <a:r>
              <a:rPr lang="pl-PL" sz="2800" dirty="0" smtClean="0">
                <a:solidFill>
                  <a:srgbClr val="002060"/>
                </a:solidFill>
              </a:rPr>
              <a:t>•napisany z dbałością o jasny, precyzyjny język; </a:t>
            </a:r>
          </a:p>
          <a:p>
            <a:pPr algn="ctr"/>
            <a:r>
              <a:rPr lang="pl-PL" sz="2800" dirty="0" smtClean="0">
                <a:solidFill>
                  <a:srgbClr val="002060"/>
                </a:solidFill>
              </a:rPr>
              <a:t>•ujawniający indywidualny styl językowy autora.</a:t>
            </a:r>
            <a:endParaRPr lang="pl-P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17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amka 2"/>
          <p:cNvSpPr/>
          <p:nvPr/>
        </p:nvSpPr>
        <p:spPr>
          <a:xfrm>
            <a:off x="649996" y="925417"/>
            <a:ext cx="10906699" cy="5221995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839817" y="1817782"/>
            <a:ext cx="86151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prstClr val="black"/>
                </a:solidFill>
              </a:rPr>
              <a:t> </a:t>
            </a:r>
            <a:r>
              <a:rPr lang="pl-PL" sz="2800" dirty="0" smtClean="0">
                <a:solidFill>
                  <a:prstClr val="black"/>
                </a:solidFill>
              </a:rPr>
              <a:t>Sz</a:t>
            </a:r>
            <a:r>
              <a:rPr lang="pl-PL" sz="2800" u="sng" dirty="0" smtClean="0">
                <a:solidFill>
                  <a:prstClr val="black"/>
                </a:solidFill>
              </a:rPr>
              <a:t>kic </a:t>
            </a:r>
            <a:r>
              <a:rPr lang="pl-PL" sz="2800" u="sng" dirty="0">
                <a:solidFill>
                  <a:prstClr val="black"/>
                </a:solidFill>
              </a:rPr>
              <a:t>dotyczyć może wybranego problemu, twórczości jednego pisarza bądź poszczególnego utworu</a:t>
            </a:r>
            <a:r>
              <a:rPr lang="pl-PL" sz="2800" dirty="0">
                <a:solidFill>
                  <a:prstClr val="black"/>
                </a:solidFill>
              </a:rPr>
              <a:t> (w tym wypadku różni się od recenzji nie tylko rozmiarami, lecz także szerszą perspektywą w ujęciu tematu</a:t>
            </a:r>
            <a:br>
              <a:rPr lang="pl-PL" sz="2800" dirty="0">
                <a:solidFill>
                  <a:prstClr val="black"/>
                </a:solidFill>
              </a:rPr>
            </a:br>
            <a:r>
              <a:rPr lang="pl-PL" sz="2800" dirty="0">
                <a:solidFill>
                  <a:prstClr val="black"/>
                </a:solidFill>
              </a:rPr>
              <a:t>W pewnych wypadkach szkic zbliża się do rozprawy naukowej, w innych stosuje literackie środki wyrazu; </a:t>
            </a:r>
            <a:r>
              <a:rPr lang="pl-PL" sz="2800" u="sng" dirty="0">
                <a:solidFill>
                  <a:prstClr val="black"/>
                </a:solidFill>
              </a:rPr>
              <a:t>może mieć charakter zarówno opisowy, jak i polemiczny</a:t>
            </a:r>
            <a:r>
              <a:rPr lang="pl-PL" sz="2800" dirty="0">
                <a:solidFill>
                  <a:prstClr val="black"/>
                </a:solidFill>
              </a:rPr>
              <a:t>. </a:t>
            </a:r>
            <a:br>
              <a:rPr lang="pl-PL" sz="2800" dirty="0">
                <a:solidFill>
                  <a:prstClr val="black"/>
                </a:solidFill>
              </a:rPr>
            </a:b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95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 poziomy 1"/>
          <p:cNvSpPr/>
          <p:nvPr/>
        </p:nvSpPr>
        <p:spPr>
          <a:xfrm>
            <a:off x="1134737" y="-407625"/>
            <a:ext cx="9782979" cy="705079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>
                <a:solidFill>
                  <a:srgbClr val="C00000"/>
                </a:solidFill>
              </a:rPr>
              <a:t> Tekst krytyczny nawiązuje stosunki dialogowe z trzema, realnie istniejącymi obiektami znakowymi: </a:t>
            </a:r>
            <a:r>
              <a:rPr lang="pl-PL" sz="2400">
                <a:solidFill>
                  <a:srgbClr val="C00000"/>
                </a:solidFill>
              </a:rPr>
              <a:t/>
            </a:r>
            <a:br>
              <a:rPr lang="pl-PL" sz="2400">
                <a:solidFill>
                  <a:srgbClr val="C00000"/>
                </a:solidFill>
              </a:rPr>
            </a:br>
            <a:r>
              <a:rPr lang="pl-PL" sz="2400" smtClean="0">
                <a:solidFill>
                  <a:srgbClr val="C00000"/>
                </a:solidFill>
              </a:rPr>
              <a:t>• </a:t>
            </a:r>
            <a:r>
              <a:rPr lang="pl-PL" sz="2400" u="sng" smtClean="0">
                <a:solidFill>
                  <a:srgbClr val="C00000"/>
                </a:solidFill>
              </a:rPr>
              <a:t>ze </a:t>
            </a:r>
            <a:r>
              <a:rPr lang="pl-PL" sz="2400" u="sng" dirty="0">
                <a:solidFill>
                  <a:srgbClr val="C00000"/>
                </a:solidFill>
              </a:rPr>
              <a:t>zjawiskiem literackim </a:t>
            </a:r>
            <a:r>
              <a:rPr lang="pl-PL" sz="2400" dirty="0">
                <a:solidFill>
                  <a:srgbClr val="C00000"/>
                </a:solidFill>
              </a:rPr>
              <a:t>(np. pojedynczym utworem, całokształtem dorobku jednego autora, twórczością grupy artystycznej lub przejawami oddziaływania określonego prądu literackiego itp.), które jest głównym partnerem dialogu, często przedmiotem, a więc przyczyną sformułowania tekstu krytycznego;</a:t>
            </a:r>
            <a:br>
              <a:rPr lang="pl-PL" sz="2400" dirty="0">
                <a:solidFill>
                  <a:srgbClr val="C00000"/>
                </a:solidFill>
              </a:rPr>
            </a:br>
            <a:endParaRPr lang="pl-PL" sz="2400" dirty="0">
              <a:solidFill>
                <a:srgbClr val="C00000"/>
              </a:solidFill>
            </a:endParaRPr>
          </a:p>
          <a:p>
            <a:r>
              <a:rPr lang="pl-PL" sz="2400" dirty="0" smtClean="0">
                <a:solidFill>
                  <a:srgbClr val="C00000"/>
                </a:solidFill>
              </a:rPr>
              <a:t>• </a:t>
            </a:r>
            <a:r>
              <a:rPr lang="pl-PL" sz="2400" u="sng" dirty="0" smtClean="0">
                <a:solidFill>
                  <a:srgbClr val="C00000"/>
                </a:solidFill>
              </a:rPr>
              <a:t>z </a:t>
            </a:r>
            <a:r>
              <a:rPr lang="pl-PL" sz="2400" u="sng" dirty="0">
                <a:solidFill>
                  <a:srgbClr val="C00000"/>
                </a:solidFill>
              </a:rPr>
              <a:t>innymi przekazami krytycznymi </a:t>
            </a:r>
            <a:r>
              <a:rPr lang="pl-PL" sz="2400" dirty="0">
                <a:solidFill>
                  <a:srgbClr val="C00000"/>
                </a:solidFill>
              </a:rPr>
              <a:t>poświęconymi owemu zjawisku;</a:t>
            </a:r>
            <a:br>
              <a:rPr lang="pl-PL" sz="2400" dirty="0">
                <a:solidFill>
                  <a:srgbClr val="C00000"/>
                </a:solidFill>
              </a:rPr>
            </a:br>
            <a:r>
              <a:rPr lang="pl-PL" sz="2400" dirty="0">
                <a:solidFill>
                  <a:srgbClr val="C00000"/>
                </a:solidFill>
              </a:rPr>
              <a:t> </a:t>
            </a:r>
            <a:br>
              <a:rPr lang="pl-PL" sz="2400" dirty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• </a:t>
            </a:r>
            <a:r>
              <a:rPr lang="pl-PL" sz="2400" u="sng" dirty="0" smtClean="0">
                <a:solidFill>
                  <a:srgbClr val="C00000"/>
                </a:solidFill>
              </a:rPr>
              <a:t>z </a:t>
            </a:r>
            <a:r>
              <a:rPr lang="pl-PL" sz="2400" u="sng" dirty="0">
                <a:solidFill>
                  <a:srgbClr val="C00000"/>
                </a:solidFill>
              </a:rPr>
              <a:t>innymi wypowiedziami </a:t>
            </a:r>
            <a:r>
              <a:rPr lang="pl-PL" sz="2400" dirty="0">
                <a:solidFill>
                  <a:srgbClr val="C00000"/>
                </a:solidFill>
              </a:rPr>
              <a:t>w określonym języku krytycznym. </a:t>
            </a:r>
          </a:p>
        </p:txBody>
      </p:sp>
    </p:spTree>
    <p:extLst>
      <p:ext uri="{BB962C8B-B14F-4D97-AF65-F5344CB8AC3E}">
        <p14:creationId xmlns:p14="http://schemas.microsoft.com/office/powerpoint/2010/main" val="2397333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5214" y="3246966"/>
            <a:ext cx="4985588" cy="2806701"/>
          </a:xfrm>
          <a:prstGeom prst="rect">
            <a:avLst/>
          </a:prstGeom>
        </p:spPr>
      </p:pic>
      <p:pic>
        <p:nvPicPr>
          <p:cNvPr id="3" name="Obraz 2"/>
          <p:cNvPicPr/>
          <p:nvPr/>
        </p:nvPicPr>
        <p:blipFill rotWithShape="1">
          <a:blip r:embed="rId3" cstate="print"/>
          <a:srcRect l="28571" t="17637" r="24735" b="10818"/>
          <a:stretch/>
        </p:blipFill>
        <p:spPr bwMode="auto">
          <a:xfrm>
            <a:off x="6400801" y="1358900"/>
            <a:ext cx="5520266" cy="3560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131" y="490789"/>
            <a:ext cx="5918670" cy="275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94" y="982858"/>
            <a:ext cx="5344505" cy="446120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/>
          <a:srcRect l="1229" t="-278" b="1"/>
          <a:stretch/>
        </p:blipFill>
        <p:spPr>
          <a:xfrm>
            <a:off x="5858934" y="982858"/>
            <a:ext cx="5528732" cy="4546600"/>
          </a:xfrm>
          <a:prstGeom prst="rect">
            <a:avLst/>
          </a:prstGeom>
        </p:spPr>
      </p:pic>
      <p:sp>
        <p:nvSpPr>
          <p:cNvPr id="5" name="Zwój poziomy 4"/>
          <p:cNvSpPr/>
          <p:nvPr/>
        </p:nvSpPr>
        <p:spPr>
          <a:xfrm>
            <a:off x="685801" y="5444066"/>
            <a:ext cx="9736666" cy="103327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>
                <a:solidFill>
                  <a:srgbClr val="0070C0"/>
                </a:solidFill>
              </a:rPr>
              <a:t>STYL + JĘZYK</a:t>
            </a:r>
            <a:endParaRPr lang="pl-PL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7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oziomy 3"/>
          <p:cNvSpPr/>
          <p:nvPr/>
        </p:nvSpPr>
        <p:spPr>
          <a:xfrm>
            <a:off x="770466" y="770467"/>
            <a:ext cx="10126133" cy="5952066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solidFill>
                  <a:srgbClr val="0070C0"/>
                </a:solidFill>
              </a:rPr>
              <a:t>Uwagi dodatkowe</a:t>
            </a:r>
          </a:p>
          <a:p>
            <a:pPr algn="ctr"/>
            <a:r>
              <a:rPr lang="pl-PL" sz="2800" dirty="0" smtClean="0">
                <a:solidFill>
                  <a:srgbClr val="0070C0"/>
                </a:solidFill>
              </a:rPr>
              <a:t>1.Jeżeli wypowiedź w całości jest nie na temat, egzaminator oceni ją na 0 pkt. 2.Jeżeli  w  wypowiedzi  uczeń  w  ogóle  nie  odwołał  się  do  treści  lektury  obowiązkowej wskazanej w poleceniu, za całą wypowiedź egzaminator przyzna 0 pkt. 3.Jeżeli wypowiedź jest nieczytelna, egzaminator oceni ją na 0 pkt. 4.Jeżeli  wypowiedź  nie  zawiera  w  ogóle  rozwinięcia  (np.  uczeń  napisał  tylko  wstęp), egzaminator przyzna 0 pkt w każdym kryterium.</a:t>
            </a:r>
            <a:endParaRPr lang="pl-PL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1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474132" y="634999"/>
            <a:ext cx="10778067" cy="41486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solidFill>
                  <a:schemeClr val="tx1"/>
                </a:solidFill>
              </a:rPr>
              <a:t>Największe zmiany obejmą egzamin z języka polskiego, bo tutaj są największe zmiany w podstawie programowej - mówi dyrektor CKE. </a:t>
            </a:r>
          </a:p>
          <a:p>
            <a:pPr algn="ctr"/>
            <a:r>
              <a:rPr lang="pl-PL" sz="3200" dirty="0" smtClean="0">
                <a:solidFill>
                  <a:schemeClr val="tx1"/>
                </a:solidFill>
              </a:rPr>
              <a:t>Przywrócono historyczno-literackie podejście do kształcenie, jest dużo więcej lektur, dużo więcej tekstów. Podstawa dużo większą uwagę zwraca </a:t>
            </a:r>
            <a:r>
              <a:rPr lang="pl-PL" sz="3200" u="sng" dirty="0" smtClean="0">
                <a:solidFill>
                  <a:schemeClr val="tx1"/>
                </a:solidFill>
              </a:rPr>
              <a:t>na umiejętności retoryczne, czyli umiejętności tworzenia tekstów</a:t>
            </a:r>
            <a:r>
              <a:rPr lang="pl-PL" sz="3200" dirty="0" smtClean="0">
                <a:solidFill>
                  <a:schemeClr val="tx1"/>
                </a:solidFill>
              </a:rPr>
              <a:t>. To musi się odbić w egzaminie (...) - podkreśla.</a:t>
            </a:r>
            <a:endParaRPr lang="pl-P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8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 poziomy 1"/>
          <p:cNvSpPr/>
          <p:nvPr/>
        </p:nvSpPr>
        <p:spPr>
          <a:xfrm>
            <a:off x="364066" y="-25401"/>
            <a:ext cx="10710333" cy="32004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60"/>
              </a:lnSpc>
              <a:spcAft>
                <a:spcPts val="1000"/>
              </a:spcAft>
            </a:pPr>
            <a:r>
              <a:rPr lang="pl-PL" sz="2800" i="1" dirty="0" smtClean="0">
                <a:solidFill>
                  <a:srgbClr val="606F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2023 roku maturzysta będzie losował dwa zadania, wygłaszał dwie wypowiedzi monologowe i rozmawiał </a:t>
            </a:r>
            <a:br>
              <a:rPr lang="pl-PL" sz="2800" i="1" dirty="0" smtClean="0">
                <a:solidFill>
                  <a:srgbClr val="606F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i="1" dirty="0" smtClean="0">
                <a:solidFill>
                  <a:srgbClr val="606F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egzaminatorami</a:t>
            </a:r>
            <a:endParaRPr lang="pl-PL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60"/>
              </a:lnSpc>
              <a:spcAft>
                <a:spcPts val="1000"/>
              </a:spcAft>
            </a:pPr>
            <a:r>
              <a:rPr lang="pl-PL" sz="2400" b="1" i="1" dirty="0" smtClean="0">
                <a:solidFill>
                  <a:srgbClr val="606F9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przedstawia plany CKE Marcin Smolik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0979" y="1574799"/>
            <a:ext cx="4237087" cy="1012024"/>
          </a:xfrm>
          <a:prstGeom prst="rect">
            <a:avLst/>
          </a:prstGeom>
        </p:spPr>
      </p:pic>
      <p:sp>
        <p:nvSpPr>
          <p:cNvPr id="5" name="Prostokąt zaokrąglony 4"/>
          <p:cNvSpPr/>
          <p:nvPr/>
        </p:nvSpPr>
        <p:spPr>
          <a:xfrm>
            <a:off x="245533" y="3174999"/>
            <a:ext cx="11556999" cy="25569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u="sng" dirty="0" smtClean="0">
                <a:solidFill>
                  <a:srgbClr val="002060"/>
                </a:solidFill>
              </a:rPr>
              <a:t>Pierwsze zadanie będzie z puli zadań jawnych i będzie zawsze dotyczyło jakiejś lektury obowiązkowej</a:t>
            </a:r>
            <a:r>
              <a:rPr lang="pl-PL" sz="20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pl-PL" sz="2000" u="sng" dirty="0" smtClean="0">
                <a:solidFill>
                  <a:srgbClr val="002060"/>
                </a:solidFill>
              </a:rPr>
              <a:t>Drugie zadanie będzie z zadań z puli niejawnej</a:t>
            </a:r>
            <a:r>
              <a:rPr lang="pl-PL" sz="2000" dirty="0" smtClean="0">
                <a:solidFill>
                  <a:srgbClr val="002060"/>
                </a:solidFill>
              </a:rPr>
              <a:t>. Będzie zbliżone do tego co mamy w tej chwili. To może być fragment tekstu, fragment wiersza, fragment krytyki literackiej (...) i trochę inne zasady rozmowy z egzaminatorami. </a:t>
            </a:r>
            <a:r>
              <a:rPr lang="pl-PL" sz="2000" u="sng" dirty="0" smtClean="0">
                <a:solidFill>
                  <a:srgbClr val="002060"/>
                </a:solidFill>
              </a:rPr>
              <a:t>Pytania w tej rozmowie będą zmuszały maturzystę do odniesienia tego o czym mówi do własnych doświadczeń, własnego życia. </a:t>
            </a:r>
            <a:r>
              <a:rPr lang="pl-PL" sz="2000" dirty="0" smtClean="0">
                <a:solidFill>
                  <a:srgbClr val="002060"/>
                </a:solidFill>
              </a:rPr>
              <a:t>Chcemy odejść od encyklopedyzmu, który często egzaminom towarzyszy - tłumaczy dr Smolik i podkreśla, że chodzi o </a:t>
            </a:r>
            <a:r>
              <a:rPr lang="pl-PL" sz="2000" u="sng" dirty="0" smtClean="0">
                <a:solidFill>
                  <a:srgbClr val="002060"/>
                </a:solidFill>
              </a:rPr>
              <a:t>badanie umiejętności precyzyjnej, sprawnej wypowiedzi i odejście od używania przez uczniów takich tekstów jak Shrek czy Bob Budowniczy.</a:t>
            </a:r>
            <a:endParaRPr lang="pl-PL" sz="2000" u="sng" dirty="0">
              <a:solidFill>
                <a:srgbClr val="002060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7890933" y="2434421"/>
            <a:ext cx="415713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solidFill>
                  <a:srgbClr val="0070C0"/>
                </a:solidFill>
              </a:rPr>
              <a:t>Pula pytań niejawnych.</a:t>
            </a:r>
            <a:endParaRPr lang="pl-PL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7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wój poziomy 5"/>
          <p:cNvSpPr/>
          <p:nvPr/>
        </p:nvSpPr>
        <p:spPr>
          <a:xfrm>
            <a:off x="389466" y="609601"/>
            <a:ext cx="11277600" cy="4394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bg2">
                    <a:lumMod val="10000"/>
                  </a:schemeClr>
                </a:solidFill>
              </a:rPr>
              <a:t>Za wprowadzeniem jawnej puli pytań do egzaminu ustnego kryje się kilka powodów. Po pierwsze, chodzi o sprawdzenie różnych umiejętności. Czym innym jest </a:t>
            </a:r>
            <a:r>
              <a:rPr lang="pl-PL" sz="2400" u="sng" dirty="0" smtClean="0">
                <a:solidFill>
                  <a:schemeClr val="bg2">
                    <a:lumMod val="10000"/>
                  </a:schemeClr>
                </a:solidFill>
              </a:rPr>
              <a:t>wypowiedź, do której możemy się przygotować, a czym innym przygotowanie wypowiedzi, w której mamy mało czasu na przygotowanie, jak w drugiej części egzaminu - m</a:t>
            </a:r>
            <a:r>
              <a:rPr lang="pl-PL" sz="2400" dirty="0" smtClean="0">
                <a:solidFill>
                  <a:schemeClr val="bg2">
                    <a:lumMod val="10000"/>
                  </a:schemeClr>
                </a:solidFill>
              </a:rPr>
              <a:t>ówi szef CKE.</a:t>
            </a:r>
            <a:endParaRPr lang="pl-PL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6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711199" y="550333"/>
            <a:ext cx="10752668" cy="476673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Pula zadań jawnych będzie wynosić </a:t>
            </a:r>
            <a:br>
              <a:rPr lang="pl-PL" sz="4000" dirty="0" smtClean="0"/>
            </a:br>
            <a:r>
              <a:rPr lang="pl-PL" sz="4000" u="sng" dirty="0" smtClean="0"/>
              <a:t>co najmniej 500 zagadnień. </a:t>
            </a:r>
            <a:br>
              <a:rPr lang="pl-PL" sz="4000" u="sng" dirty="0" smtClean="0"/>
            </a:br>
            <a:r>
              <a:rPr lang="pl-PL" sz="4000" dirty="0" smtClean="0"/>
              <a:t>Nie wydaje mi się, żeby ktoś był w stanie nauczyć się na pamięć pięciuset zadań – dyrektor CKE; </a:t>
            </a:r>
            <a:br>
              <a:rPr lang="pl-PL" sz="4000" dirty="0" smtClean="0"/>
            </a:br>
            <a:r>
              <a:rPr lang="pl-PL" sz="4000" dirty="0" smtClean="0"/>
              <a:t>w razie korzystania z bryków wiedzę ucznia będzie </a:t>
            </a:r>
            <a:br>
              <a:rPr lang="pl-PL" sz="4000" dirty="0" smtClean="0"/>
            </a:br>
            <a:r>
              <a:rPr lang="pl-PL" sz="4000" dirty="0" smtClean="0"/>
              <a:t>w stanie sprawdzić komisja egzaminacyjna.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240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 poziomy 1"/>
          <p:cNvSpPr/>
          <p:nvPr/>
        </p:nvSpPr>
        <p:spPr>
          <a:xfrm>
            <a:off x="304799" y="0"/>
            <a:ext cx="11650134" cy="679026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u="sng" dirty="0" smtClean="0">
                <a:solidFill>
                  <a:srgbClr val="C00000"/>
                </a:solidFill>
              </a:rPr>
              <a:t>Pierwsze pytanie będzie z puli zadań jawnych i będzie dotyczyło obowiązkowej lektury</a:t>
            </a:r>
            <a:r>
              <a:rPr lang="pl-PL" sz="3200" dirty="0" smtClean="0">
                <a:solidFill>
                  <a:srgbClr val="C00000"/>
                </a:solidFill>
              </a:rPr>
              <a:t>, a </a:t>
            </a:r>
            <a:r>
              <a:rPr lang="pl-PL" sz="3200" u="sng" dirty="0" smtClean="0">
                <a:solidFill>
                  <a:srgbClr val="C00000"/>
                </a:solidFill>
              </a:rPr>
              <a:t>drugie - z puli niejawnej</a:t>
            </a:r>
            <a:r>
              <a:rPr lang="pl-PL" sz="3200" dirty="0" smtClean="0">
                <a:solidFill>
                  <a:srgbClr val="C00000"/>
                </a:solidFill>
              </a:rPr>
              <a:t>. Będzie zbliżone do tego co mamy w tej chwili. </a:t>
            </a:r>
            <a:r>
              <a:rPr lang="pl-PL" sz="3200" u="sng" dirty="0" smtClean="0">
                <a:solidFill>
                  <a:srgbClr val="C00000"/>
                </a:solidFill>
              </a:rPr>
              <a:t>To może być fragment tekstu, fragment wiersza, fragment krytyki </a:t>
            </a:r>
            <a:r>
              <a:rPr lang="pl-PL" sz="3200" dirty="0" smtClean="0">
                <a:solidFill>
                  <a:srgbClr val="C00000"/>
                </a:solidFill>
              </a:rPr>
              <a:t>literackiej (...) i trochę inne zasady rozmowy z egzaminatorami. Pytania w tej rozmowie będą zmuszały maturzystę do odniesienia tego o czym mówi do własnych doświadczeń, własnego życia. Chcemy odejść od encyklopedyzmu, który często egzaminom towarzyszy - tłumaczy w rozmowie z rmf24.pl dr Smolik. </a:t>
            </a:r>
            <a:endParaRPr lang="pl-PL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66694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9CDDB4AA-6618-4A3E-B821-48ED8192C586}" vid="{5937A9D2-F7E2-4020-A379-60DC4B2543B5}"/>
    </a:ext>
  </a:extLst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9CDDB4AA-6618-4A3E-B821-48ED8192C586}" vid="{5937A9D2-F7E2-4020-A379-60DC4B2543B5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9CDDB4AA-6618-4A3E-B821-48ED8192C586}" vid="{5937A9D2-F7E2-4020-A379-60DC4B2543B5}"/>
    </a:ext>
  </a:extLst>
</a:theme>
</file>

<file path=ppt/theme/theme4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9CDDB4AA-6618-4A3E-B821-48ED8192C586}" vid="{5937A9D2-F7E2-4020-A379-60DC4B2543B5}"/>
    </a:ext>
  </a:extLst>
</a:theme>
</file>

<file path=ppt/theme/theme5.xml><?xml version="1.0" encoding="utf-8"?>
<a:theme xmlns:a="http://schemas.openxmlformats.org/drawingml/2006/main" name="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9CDDB4AA-6618-4A3E-B821-48ED8192C586}" vid="{5937A9D2-F7E2-4020-A379-60DC4B2543B5}"/>
    </a:ext>
  </a:extLst>
</a:theme>
</file>

<file path=ppt/theme/theme6.xml><?xml version="1.0" encoding="utf-8"?>
<a:theme xmlns:a="http://schemas.openxmlformats.org/drawingml/2006/main" name="7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9CDDB4AA-6618-4A3E-B821-48ED8192C586}" vid="{5937A9D2-F7E2-4020-A379-60DC4B2543B5}"/>
    </a:ext>
  </a:extLst>
</a:theme>
</file>

<file path=ppt/theme/theme7.xml><?xml version="1.0" encoding="utf-8"?>
<a:theme xmlns:a="http://schemas.openxmlformats.org/drawingml/2006/main" name="8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9CDDB4AA-6618-4A3E-B821-48ED8192C586}" vid="{5937A9D2-F7E2-4020-A379-60DC4B2543B5}"/>
    </a:ext>
  </a:extLst>
</a:theme>
</file>

<file path=ppt/theme/theme8.xml><?xml version="1.0" encoding="utf-8"?>
<a:theme xmlns:a="http://schemas.openxmlformats.org/drawingml/2006/main" name="9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680</Words>
  <Application>Microsoft Office PowerPoint</Application>
  <PresentationFormat>Panoramiczny</PresentationFormat>
  <Paragraphs>35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8</vt:i4>
      </vt:variant>
      <vt:variant>
        <vt:lpstr>Tytuły slajdów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Ubuntu</vt:lpstr>
      <vt:lpstr>Ubuntu Medium</vt:lpstr>
      <vt:lpstr>1_Motyw pakietu Office</vt:lpstr>
      <vt:lpstr>2_Motyw pakietu Office</vt:lpstr>
      <vt:lpstr>Motyw pakietu Office</vt:lpstr>
      <vt:lpstr>3_Motyw pakietu Office</vt:lpstr>
      <vt:lpstr>6_Motyw pakietu Office</vt:lpstr>
      <vt:lpstr>7_Motyw pakietu Office</vt:lpstr>
      <vt:lpstr>8_Motyw pakietu Office</vt:lpstr>
      <vt:lpstr>9_Motyw pakietu Office</vt:lpstr>
      <vt:lpstr>  Szkolenie online MS Teams - Inicjowanie sieci - Egzamin maturalny z języka polskiego 2023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Iwona Gubańska</dc:creator>
  <cp:lastModifiedBy>Anna Dylak</cp:lastModifiedBy>
  <cp:revision>20</cp:revision>
  <dcterms:created xsi:type="dcterms:W3CDTF">2020-09-28T10:23:19Z</dcterms:created>
  <dcterms:modified xsi:type="dcterms:W3CDTF">2020-10-02T08:04:30Z</dcterms:modified>
</cp:coreProperties>
</file>